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notesMasterIdLst>
    <p:notesMasterId r:id="rId23"/>
  </p:notesMasterIdLst>
  <p:sldIdLst>
    <p:sldId id="335" r:id="rId2"/>
    <p:sldId id="308" r:id="rId3"/>
    <p:sldId id="400" r:id="rId4"/>
    <p:sldId id="427" r:id="rId5"/>
    <p:sldId id="405" r:id="rId6"/>
    <p:sldId id="409" r:id="rId7"/>
    <p:sldId id="410" r:id="rId8"/>
    <p:sldId id="411" r:id="rId9"/>
    <p:sldId id="412" r:id="rId10"/>
    <p:sldId id="413" r:id="rId11"/>
    <p:sldId id="422" r:id="rId12"/>
    <p:sldId id="414" r:id="rId13"/>
    <p:sldId id="421" r:id="rId14"/>
    <p:sldId id="425" r:id="rId15"/>
    <p:sldId id="424" r:id="rId16"/>
    <p:sldId id="426" r:id="rId17"/>
    <p:sldId id="417" r:id="rId18"/>
    <p:sldId id="415" r:id="rId19"/>
    <p:sldId id="420" r:id="rId20"/>
    <p:sldId id="428" r:id="rId21"/>
    <p:sldId id="332" r:id="rId22"/>
  </p:sldIdLst>
  <p:sldSz cx="10691813" cy="7559675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67B"/>
    <a:srgbClr val="007033"/>
    <a:srgbClr val="009242"/>
    <a:srgbClr val="8B12B6"/>
    <a:srgbClr val="554B97"/>
    <a:srgbClr val="FFFFFF"/>
    <a:srgbClr val="002073"/>
    <a:srgbClr val="FA8606"/>
    <a:srgbClr val="FDABFF"/>
    <a:srgbClr val="3C3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8" autoAdjust="0"/>
    <p:restoredTop sz="86405" autoAdjust="0"/>
  </p:normalViewPr>
  <p:slideViewPr>
    <p:cSldViewPr>
      <p:cViewPr varScale="1">
        <p:scale>
          <a:sx n="84" d="100"/>
          <a:sy n="84" d="100"/>
        </p:scale>
        <p:origin x="1404" y="10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44:34.750"/>
    </inkml:context>
    <inkml:brush xml:id="br0">
      <inkml:brushProperty name="width" value="0.4" units="cm"/>
      <inkml:brushProperty name="height" value="0.8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0,'15621'33'0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53:06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53:07.0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53:07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2-04T13:44:42.700"/>
    </inkml:context>
    <inkml:brush xml:id="br0">
      <inkml:brushProperty name="width" value="0.4" units="cm"/>
      <inkml:brushProperty name="height" value="0.8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1,'1784'0,"-1759"0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44:45.123"/>
    </inkml:context>
    <inkml:brush xml:id="br0">
      <inkml:brushProperty name="width" value="0.4" units="cm"/>
      <inkml:brushProperty name="height" value="0.8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0,'1111'0'0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2-04T13:45:00.559"/>
    </inkml:context>
    <inkml:brush xml:id="br0">
      <inkml:brushProperty name="width" value="0.4" units="cm"/>
      <inkml:brushProperty name="height" value="0.8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35,'644'0,"-609"-2,0-1,35-9,49-3,105 13,-142 3,-54-1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45:30.184"/>
    </inkml:context>
    <inkml:brush xml:id="br0">
      <inkml:brushProperty name="width" value="0.4" units="cm"/>
      <inkml:brushProperty name="height" value="0.8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0,'857'0'0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47:53.863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0,'1090'0'0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47:57.147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0,'1397'0'0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51:06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04T13:53:06.2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2BD582C5-ACA9-CC8D-C41D-073980717C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D93768C-B02D-7F18-9C81-BB43B65807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2EB538-6020-4ED0-A450-9F2F49113206}" type="datetimeFigureOut">
              <a:rPr lang="pl-PL"/>
              <a:pPr>
                <a:defRPr/>
              </a:pPr>
              <a:t>2025-12-15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4FFC6629-C316-4010-5541-56707C89A5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D0ACA120-1CF5-761A-4E21-402E84E04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0CF1FA-2B93-9410-D13E-2E54130A4D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5D39FE-5CE1-5B3A-B556-F64301F07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F54BB-6727-475F-9FD5-ED33A44F281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BAEE2547-540A-1C34-FE42-74B7256CA3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DDF80B94-0AD1-674B-9CD7-B6303076A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z="1100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B1643D38-FEB1-BF10-7F1F-D0C9BA790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A1AAAA-A27A-45D8-A6BC-60C8906F3B44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1CE00E4B-06E8-CA22-6CA9-91412C38A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CC7A0D8-7360-61B8-B2E9-95D2A8790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1649422-4C98-AD8A-824F-08C7B1149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2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ymbol zastępczy obrazu slajdu 1">
            <a:extLst>
              <a:ext uri="{FF2B5EF4-FFF2-40B4-BE49-F238E27FC236}">
                <a16:creationId xmlns:a16="http://schemas.microsoft.com/office/drawing/2014/main" id="{466BD8E8-B3B3-7AB7-A7D9-28512CC47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ymbol zastępczy notatek 2">
            <a:extLst>
              <a:ext uri="{FF2B5EF4-FFF2-40B4-BE49-F238E27FC236}">
                <a16:creationId xmlns:a16="http://schemas.microsoft.com/office/drawing/2014/main" id="{4ECC5434-4ECC-331F-C4CA-9B68E47CD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75780" name="Symbol zastępczy numeru slajdu 3">
            <a:extLst>
              <a:ext uri="{FF2B5EF4-FFF2-40B4-BE49-F238E27FC236}">
                <a16:creationId xmlns:a16="http://schemas.microsoft.com/office/drawing/2014/main" id="{092FFC74-E949-55C8-0CF9-F6786888A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6D3F3AB-27F5-4E4A-B72A-414B2435B818}" type="slidenum">
              <a:rPr lang="pl-PL" altLang="pl-PL" smtClean="0"/>
              <a:pPr/>
              <a:t>21</a:t>
            </a:fld>
            <a:endParaRPr lang="pl-PL" alt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730D38-E5A9-7471-3D54-D6038BF6D7C7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7D55CA3-7F74-5CB7-CE0D-4EE6B5B4DDBB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006C04D2-107A-BCE9-C207-DB50E5B4C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32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970A86B6-99C4-5470-920D-CE74DB0595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977419B7-7FF6-E590-F5D9-3364AF12E5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AB949CE0-C342-20F2-6EE5-F75136DEBB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C00CCD4E-465C-9EC5-39E6-478597F131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B460CF82-7A62-361F-0E2F-3A88B69147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E59F1ED2-80D3-A4AB-30CC-717E9020540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E19FAB3-F003-8736-E7CD-E490AA03D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8A6B2964-CF72-417C-92A5-962D14C2EA66}" type="datetime1">
              <a:rPr lang="pl-PL"/>
              <a:pPr>
                <a:defRPr/>
              </a:pPr>
              <a:t>2025-12-15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59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6E2C80A2-9629-695F-723F-E8BE4BCD0B54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A8C071A-B719-ECA3-A9BC-3D1C1DFCAD4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E31E0A-2CB3-78E2-8774-31A64E5F053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FC1BAB0-3474-D04B-02ED-E2A0408D42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ACD4-1935-4594-B09B-D604099FBD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9790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EE699A-F706-7E17-10A2-58E398FBC02C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8DD9EDF-CB7F-FF5C-25AA-FC99C843CAB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AB7ECF7-5F2A-8E43-E254-7C13376942FB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C2649F0-26E5-6853-C3EE-9A371F7C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C56F-5EC6-4779-B8AE-9F497CE5691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06987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3E37C2E-F500-C5C4-5C95-EF85C157471A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1F0E33A-13B1-E7B3-25B6-AB01A5D4489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0BE43D26-630A-3E41-1D96-9E719EE2F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2D27-7C08-42B2-A660-8D480D28AF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0552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F226233A-7F78-0743-7F6B-B3BF691AC1C8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9B2FFA07-704C-E982-2705-4DF055D156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51C2-DA85-4B3F-89E1-1C82D2A3FFF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66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A82A406C-573A-C610-465C-38169DCFDD13}"/>
              </a:ext>
            </a:extLst>
          </p:cNvPr>
          <p:cNvSpPr/>
          <p:nvPr userDrawn="1"/>
        </p:nvSpPr>
        <p:spPr>
          <a:xfrm>
            <a:off x="2465388" y="4500563"/>
            <a:ext cx="8226425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315CB2AE-2B66-AE8F-4815-9EC616DE0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E477DB40-0FEF-3C81-9CEF-5187356751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1B726731-63E0-A81F-D896-1E09C1C413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>
            <a:extLst>
              <a:ext uri="{FF2B5EF4-FFF2-40B4-BE49-F238E27FC236}">
                <a16:creationId xmlns:a16="http://schemas.microsoft.com/office/drawing/2014/main" id="{8FA6312E-1CC0-9BB3-1E4F-677250C76D3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ymbol zastępczy obrazu 10"/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81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8739F1ED-ECE2-D191-9258-C6FE98463726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065CE1F-0983-5DCC-E24D-77F25B68CC5A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C4BDA65C-130D-0D60-CF03-1DADB1F0B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4C85B052-953A-9BCB-8B58-F809AA5DB1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3FAD5608-FF65-DC91-879D-4866ECDF02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3CDD25EB-514E-A9AE-C292-DE1F55ED1D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E6F0C523-F2B3-52D1-F411-90D4B466AF4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CF400E4D-E34F-EE58-FAED-971EECF222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5419653-40A8-3651-FE69-AC65DB32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0A5C0BFC-F57E-4854-AD2F-52CCD1599EE5}" type="datetime1">
              <a:rPr lang="pl-PL"/>
              <a:pPr>
                <a:defRPr/>
              </a:pPr>
              <a:t>2025-12-15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369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DEB7DBC-94F2-0B41-A20A-11275D7FD93D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EB7AEFB-0090-A071-EA2C-6B65F0A7E1FF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3666C197-55EB-9ABC-30A1-81A835AC5E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9613"/>
            <a:ext cx="3959225" cy="720725"/>
          </a:xfrm>
          <a:prstGeom prst="rect">
            <a:avLst/>
          </a:prstGeom>
          <a:solidFill>
            <a:srgbClr val="3E3EBC">
              <a:alpha val="9215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73A4532A-5772-D0F1-6DD1-06F2078E50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CAF41E-C15B-4EDF-03E1-31DFB856AB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1FEFF701-4926-852F-FB23-8B77605F63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5C330585-DA52-62F3-83DA-70646840519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0EA20B0F-6411-9B54-FCC1-98C13C4F5CC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69F8F5F6-916A-CA74-60C9-68A751F538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C8C6158B-5D62-A78C-494D-A14A365A766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7682056-F133-D32D-D76E-BD0C221E84B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5EEE5BB7-EB35-B5F6-63F3-451BEC71E23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CBD4D9A4-4773-AE82-C0E5-D2E8AA804A0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05566B2F-329C-CECA-0F9E-06A9CF7D3FE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B94E0A31-970C-D0B2-2865-59DD3EA035E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0B1D8062-2078-F5AF-4E1A-E6807AEC95A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BC55E75C-C8D9-E700-7CE7-4BA5FC84FDE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26">
            <a:extLst>
              <a:ext uri="{FF2B5EF4-FFF2-40B4-BE49-F238E27FC236}">
                <a16:creationId xmlns:a16="http://schemas.microsoft.com/office/drawing/2014/main" id="{1D4F2F74-8710-11CB-383A-EBE0EF7FCB93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B0923844-C53D-0DEE-3A07-AE42B974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30955AA-06E6-4C04-A951-CDEFB0C61620}" type="datetime1">
              <a:rPr lang="pl-PL"/>
              <a:pPr>
                <a:defRPr/>
              </a:pPr>
              <a:t>2025-12-15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608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7711244B-4F40-0B97-CE65-6790B8B5D82E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3BE7D14-95B9-BF15-DB72-D2BA92C040B2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E7D8ACD8-BAF2-5C2D-E943-269919EC7F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6377412B-EB3E-069B-D451-02D94064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29BDBD-3525-175E-0E51-F677A1CAC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C1808DC0-571A-1069-664E-C9683FEBD96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8442D7DB-1DC0-791B-2CB9-5021F52514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366017A6-4D80-DF11-23AC-7FA4C3561E8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1AEDEC54-1976-47B1-00C7-7F3FD3F2836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50A51F08-0EEB-0B47-E6BD-854E76E48AD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F1A7A94-0449-EAFA-A83B-A007548AB81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F348E6CD-5191-DC34-655B-5074431ABAB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360C72B7-5169-5E45-0100-440E68B795A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1C4A0A19-673D-145F-6DFC-40B600258BF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A877BC93-4E60-144A-78AD-D6F9D9D4B5E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4F4873E9-C79E-B261-04BE-CA28065C46E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FE70FD2E-EA85-554B-1232-3BC065FB7D6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F9AE2F3-97CD-D842-8A32-447D365C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FCADBE59-3A8D-4B60-B132-C38BCB58B296}" type="datetime1">
              <a:rPr lang="pl-PL"/>
              <a:pPr>
                <a:defRPr/>
              </a:pPr>
              <a:t>2025-12-15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4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38F80E62-F779-E75A-3EDA-9B9408D9FE1E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2DC8FB52-1049-0B90-AC4A-4E1E63F93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9F58DD2E-7804-923E-46BD-CF87938385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49A5FB3C-3E55-982C-261C-5D59E85CD2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5EFDB916-5D59-5F95-71B4-A6775E636F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A56248-3DCF-5D60-E274-18657B84ED3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B22F03D3-40A2-4AD9-B377-A57BF4766CB0}" type="datetime1">
              <a:rPr lang="pl-PL"/>
              <a:pPr>
                <a:defRPr/>
              </a:pPr>
              <a:t>2025-12-15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22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422F9659-3B01-4348-6479-4947BD64F93C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7983F097-BEE9-5A41-A0DB-7F02C8599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49DC1EF5-CF40-A829-92AF-216354CA4B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CA88542B-6973-162C-5C1D-2D1AC1145A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A50DA2-8251-5626-1298-E9495E7D081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F55F772-CAF8-4F5B-A4F7-962CF19BD0E5}" type="datetime1">
              <a:rPr lang="pl-PL"/>
              <a:pPr>
                <a:defRPr/>
              </a:pPr>
              <a:t>2025-12-15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670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7C8AB4D1-D460-526B-486B-2EBD71191A67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101D7CB-EEA7-3455-0F03-6165F8CD9F28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DA6FE23-B704-FEAB-5BE1-8CC21435C722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B13A8E0C-031B-8985-8EF3-DB846745240A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A6A260E-A839-124D-B089-35E13250A7DA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52803FC-5BFA-9B59-D454-AB3015658CD9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 dirty="0"/>
              <a:t>Kliknij ikonę, aby dodać obraz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332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B256C58C-0B91-7112-00B5-45BA5613D379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7" name="Symbol zastępczy numeru slajdu 4">
            <a:extLst>
              <a:ext uri="{FF2B5EF4-FFF2-40B4-BE49-F238E27FC236}">
                <a16:creationId xmlns:a16="http://schemas.microsoft.com/office/drawing/2014/main" id="{ED18D69B-C12C-D036-BE07-68C1F325B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BE7B-80CB-4926-B646-E23E8BCBFE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00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838251-A90A-E97D-BC8F-B58CBB8A8B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25525" y="900113"/>
            <a:ext cx="8640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689E6D8-A678-E7D5-D127-C805F2C575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025525" y="1979613"/>
            <a:ext cx="86407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  <a:endParaRPr lang="en-US" alt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216D459C-06A4-70A3-97CA-25CE224F0982}"/>
              </a:ext>
            </a:extLst>
          </p:cNvPr>
          <p:cNvSpPr/>
          <p:nvPr userDrawn="1"/>
        </p:nvSpPr>
        <p:spPr>
          <a:xfrm>
            <a:off x="1025525" y="0"/>
            <a:ext cx="10810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27F517-131B-CB47-FB7B-08410CF6CFF6}"/>
              </a:ext>
            </a:extLst>
          </p:cNvPr>
          <p:cNvSpPr/>
          <p:nvPr userDrawn="1"/>
        </p:nvSpPr>
        <p:spPr>
          <a:xfrm>
            <a:off x="2106613" y="0"/>
            <a:ext cx="7559675" cy="179388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AE3DA0-9E47-9E1A-3A63-2F550208A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925"/>
            <a:ext cx="1079500" cy="179388"/>
          </a:xfrm>
          <a:prstGeom prst="rect">
            <a:avLst/>
          </a:prstGeom>
          <a:noFill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Open Sans" panose="020B0606030504020204" pitchFamily="34" charset="0"/>
              </a:defRPr>
            </a:lvl1pPr>
          </a:lstStyle>
          <a:p>
            <a:pPr>
              <a:defRPr/>
            </a:pPr>
            <a:fld id="{B6149208-B9E7-43D3-8F68-4BAE28D468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1DCC141-D514-6954-7992-D59F5F8620D3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rgbClr val="93C6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1" r:id="rId1"/>
    <p:sldLayoutId id="2147486752" r:id="rId2"/>
    <p:sldLayoutId id="2147486753" r:id="rId3"/>
    <p:sldLayoutId id="2147486754" r:id="rId4"/>
    <p:sldLayoutId id="2147486755" r:id="rId5"/>
    <p:sldLayoutId id="2147486756" r:id="rId6"/>
    <p:sldLayoutId id="2147486757" r:id="rId7"/>
    <p:sldLayoutId id="2147486758" r:id="rId8"/>
    <p:sldLayoutId id="2147486759" r:id="rId9"/>
    <p:sldLayoutId id="2147486760" r:id="rId10"/>
    <p:sldLayoutId id="2147486761" r:id="rId11"/>
    <p:sldLayoutId id="2147486762" r:id="rId12"/>
    <p:sldLayoutId id="2147486763" r:id="rId13"/>
    <p:sldLayoutId id="2147486764" r:id="rId14"/>
  </p:sldLayoutIdLst>
  <p:hf hdr="0" ftr="0"/>
  <p:txStyles>
    <p:titleStyle>
      <a:lvl1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4572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9144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3716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8288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50825" indent="-250825" algn="l" defTabSz="1006475" rtl="0" eaLnBrk="0" fontAlgn="base" hangingPunct="0">
        <a:lnSpc>
          <a:spcPts val="2400"/>
        </a:lnSpc>
        <a:spcBef>
          <a:spcPts val="1100"/>
        </a:spcBef>
        <a:spcAft>
          <a:spcPct val="0"/>
        </a:spcAft>
        <a:buClr>
          <a:schemeClr val="accent1"/>
        </a:buClr>
        <a:buBlip>
          <a:blip r:embed="rId16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6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7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8888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8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713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69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33.png"/><Relationship Id="rId18" Type="http://schemas.openxmlformats.org/officeDocument/2006/relationships/customXml" Target="../ink/ink8.xml"/><Relationship Id="rId3" Type="http://schemas.openxmlformats.org/officeDocument/2006/relationships/image" Target="../media/image28.png"/><Relationship Id="rId21" Type="http://schemas.openxmlformats.org/officeDocument/2006/relationships/customXml" Target="../ink/ink10.xml"/><Relationship Id="rId7" Type="http://schemas.openxmlformats.org/officeDocument/2006/relationships/image" Target="../media/image30.png"/><Relationship Id="rId12" Type="http://schemas.openxmlformats.org/officeDocument/2006/relationships/customXml" Target="../ink/ink5.xml"/><Relationship Id="rId17" Type="http://schemas.openxmlformats.org/officeDocument/2006/relationships/image" Target="../media/image35.png"/><Relationship Id="rId2" Type="http://schemas.openxmlformats.org/officeDocument/2006/relationships/image" Target="../media/image24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9.xml"/><Relationship Id="rId6" Type="http://schemas.openxmlformats.org/officeDocument/2006/relationships/customXml" Target="../ink/ink2.xml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5" Type="http://schemas.openxmlformats.org/officeDocument/2006/relationships/image" Target="../media/image34.png"/><Relationship Id="rId23" Type="http://schemas.openxmlformats.org/officeDocument/2006/relationships/customXml" Target="../ink/ink12.xml"/><Relationship Id="rId10" Type="http://schemas.openxmlformats.org/officeDocument/2006/relationships/customXml" Target="../ink/ink4.xml"/><Relationship Id="rId19" Type="http://schemas.openxmlformats.org/officeDocument/2006/relationships/image" Target="../media/image36.png"/><Relationship Id="rId4" Type="http://schemas.openxmlformats.org/officeDocument/2006/relationships/customXml" Target="../ink/ink1.xml"/><Relationship Id="rId9" Type="http://schemas.openxmlformats.org/officeDocument/2006/relationships/image" Target="../media/image31.png"/><Relationship Id="rId14" Type="http://schemas.openxmlformats.org/officeDocument/2006/relationships/customXml" Target="../ink/ink6.xml"/><Relationship Id="rId22" Type="http://schemas.openxmlformats.org/officeDocument/2006/relationships/customXml" Target="../ink/ink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hyperlink" Target="https://instrukcje.cst2021.gov.pl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>
            <a:extLst>
              <a:ext uri="{FF2B5EF4-FFF2-40B4-BE49-F238E27FC236}">
                <a16:creationId xmlns:a16="http://schemas.microsoft.com/office/drawing/2014/main" id="{25C1F810-5A2C-73E7-E2EA-32E6C2F66B7E}"/>
              </a:ext>
            </a:extLst>
          </p:cNvPr>
          <p:cNvSpPr txBox="1">
            <a:spLocks/>
          </p:cNvSpPr>
          <p:nvPr/>
        </p:nvSpPr>
        <p:spPr bwMode="auto">
          <a:xfrm>
            <a:off x="9443" y="4909412"/>
            <a:ext cx="10691812" cy="87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Najczęściej popełniane błędy w składanych wnioskach o płatność </a:t>
            </a:r>
          </a:p>
        </p:txBody>
      </p:sp>
      <p:sp>
        <p:nvSpPr>
          <p:cNvPr id="16" name="Tytuł 15">
            <a:extLst>
              <a:ext uri="{FF2B5EF4-FFF2-40B4-BE49-F238E27FC236}">
                <a16:creationId xmlns:a16="http://schemas.microsoft.com/office/drawing/2014/main" id="{787170AE-D786-C4B8-1BF9-CCE382B9595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179437"/>
            <a:ext cx="2736205" cy="287436"/>
          </a:xfrm>
        </p:spPr>
        <p:txBody>
          <a:bodyPr/>
          <a:lstStyle/>
          <a:p>
            <a:r>
              <a:rPr lang="pl-PL" sz="1800" dirty="0">
                <a:solidFill>
                  <a:srgbClr val="FFFFFF"/>
                </a:solidFill>
              </a:rPr>
              <a:t>Slajd tytułowy</a:t>
            </a:r>
          </a:p>
        </p:txBody>
      </p:sp>
      <p:sp>
        <p:nvSpPr>
          <p:cNvPr id="17411" name="Symbol zastępczy numeru slajdu 3" hidden="1">
            <a:extLst>
              <a:ext uri="{FF2B5EF4-FFF2-40B4-BE49-F238E27FC236}">
                <a16:creationId xmlns:a16="http://schemas.microsoft.com/office/drawing/2014/main" id="{8DAD59DD-94E0-2873-3ED3-462EDA8BB8A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7652ED6-1A5F-41C8-8CF9-EFF1C693D102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13CA0706-8249-3742-85AE-F68EDE7037D0}"/>
              </a:ext>
            </a:extLst>
          </p:cNvPr>
          <p:cNvSpPr txBox="1">
            <a:spLocks/>
          </p:cNvSpPr>
          <p:nvPr/>
        </p:nvSpPr>
        <p:spPr bwMode="auto">
          <a:xfrm>
            <a:off x="0" y="5781891"/>
            <a:ext cx="10691812" cy="103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Beata Wójcik – Napiórkowska </a:t>
            </a:r>
          </a:p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09.12.2025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0B03E41-BEFE-8873-57E5-B9E5EB0E7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3BFC7-7220-3F7A-65B8-AECFCFD14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105AD4-E21A-8B5C-FB84-BD2364108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539477"/>
            <a:ext cx="8640763" cy="6120086"/>
          </a:xfrm>
        </p:spPr>
        <p:txBody>
          <a:bodyPr/>
          <a:lstStyle/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dirty="0"/>
              <a:t>4. </a:t>
            </a:r>
            <a:r>
              <a:rPr lang="pl-PL" b="1" dirty="0"/>
              <a:t>Brak wskazania czy wydatek rozlicza zaliczkę czy podlega refundacji</a:t>
            </a:r>
            <a:r>
              <a:rPr lang="pl-PL" dirty="0"/>
              <a:t>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dirty="0"/>
              <a:t>W przypadku </a:t>
            </a:r>
            <a:r>
              <a:rPr lang="pl-PL" dirty="0" err="1"/>
              <a:t>wop</a:t>
            </a:r>
            <a:r>
              <a:rPr lang="pl-PL" dirty="0"/>
              <a:t> jednocześnie rozliczającego zaliczkę i refundacyjnego, </a:t>
            </a:r>
            <a:br>
              <a:rPr lang="pl-PL" dirty="0"/>
            </a:br>
            <a:r>
              <a:rPr lang="pl-PL" u="sng" dirty="0">
                <a:solidFill>
                  <a:srgbClr val="FF0000"/>
                </a:solidFill>
              </a:rPr>
              <a:t>w polu Uwagi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/>
              <a:t>należy wpisać: </a:t>
            </a:r>
            <a:r>
              <a:rPr lang="pl-PL" b="1" dirty="0"/>
              <a:t>Wydatek rozliczający zaliczkę lub  Wydatek do refundacji</a:t>
            </a:r>
            <a:r>
              <a:rPr lang="pl-PL" dirty="0"/>
              <a:t>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dirty="0"/>
              <a:t>Wydatek, który jest w części opłacony z zaliczki, a w części jest refundacją należy rozpisać w dwóch pozycjach (Wprowadzanie tego samego dowodu księgowego do Zestawienia dokumentów więcej niż raz, może mieć miejsce w sytuacji, gdy poszczególne jego pozycje dotyczą wydatków poniesionych w ramach różnych kategorii wydatków, zadań, czy rodzajów płatności (wydatki przedstawione do refundacji/do rozliczenia zaliczki)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92E89257-4676-4BC3-2C67-EE70ED9AC1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E0422B5-8247-60D7-7B61-1604D57AAF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6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F3256-EC01-CBAD-396D-DE54D3D0A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7AA8A7-C731-ED06-7077-94D4EAA91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578234"/>
          </a:xfrm>
        </p:spPr>
        <p:txBody>
          <a:bodyPr/>
          <a:lstStyle/>
          <a:p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Przykład: </a:t>
            </a:r>
            <a:r>
              <a:rPr kumimoji="0" lang="pl-PL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wop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 rozliczający zaliczkę, refundacyjny, sprawozdawczy</a:t>
            </a:r>
            <a:endParaRPr lang="pl-PL" sz="2000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B2AB1F70-3D87-2793-B0E9-011937A41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6FBB34D-CC2D-51F6-36AC-8280AF16E4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Symbol zastępczy zawartości 11">
            <a:extLst>
              <a:ext uri="{FF2B5EF4-FFF2-40B4-BE49-F238E27FC236}">
                <a16:creationId xmlns:a16="http://schemas.microsoft.com/office/drawing/2014/main" id="{4BA20CB0-6FA9-42D7-807C-261EBA2BB4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881410" y="1135190"/>
            <a:ext cx="8496944" cy="528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Pismo odręczne 13">
                <a:extLst>
                  <a:ext uri="{FF2B5EF4-FFF2-40B4-BE49-F238E27FC236}">
                    <a16:creationId xmlns:a16="http://schemas.microsoft.com/office/drawing/2014/main" id="{F41D6073-6D05-3B54-DD95-BFA05A3EF8BD}"/>
                  </a:ext>
                </a:extLst>
              </p14:cNvPr>
              <p14:cNvContentPartPr/>
              <p14:nvPr/>
            </p14:nvContentPartPr>
            <p14:xfrm>
              <a:off x="1062540" y="2479770"/>
              <a:ext cx="5623920" cy="12240"/>
            </p14:xfrm>
          </p:contentPart>
        </mc:Choice>
        <mc:Fallback xmlns="">
          <p:pic>
            <p:nvPicPr>
              <p:cNvPr id="14" name="Pismo odręczne 13">
                <a:extLst>
                  <a:ext uri="{FF2B5EF4-FFF2-40B4-BE49-F238E27FC236}">
                    <a16:creationId xmlns:a16="http://schemas.microsoft.com/office/drawing/2014/main" id="{F41D6073-6D05-3B54-DD95-BFA05A3EF8B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0540" y="2335770"/>
                <a:ext cx="5767560" cy="29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" name="Pismo odręczne 14">
                <a:extLst>
                  <a:ext uri="{FF2B5EF4-FFF2-40B4-BE49-F238E27FC236}">
                    <a16:creationId xmlns:a16="http://schemas.microsoft.com/office/drawing/2014/main" id="{5DFA8A19-F6F8-CE33-B821-E58DDD1F0D56}"/>
                  </a:ext>
                </a:extLst>
              </p14:cNvPr>
              <p14:cNvContentPartPr/>
              <p14:nvPr/>
            </p14:nvContentPartPr>
            <p14:xfrm>
              <a:off x="1085580" y="4502970"/>
              <a:ext cx="651600" cy="360"/>
            </p14:xfrm>
          </p:contentPart>
        </mc:Choice>
        <mc:Fallback xmlns="">
          <p:pic>
            <p:nvPicPr>
              <p:cNvPr id="15" name="Pismo odręczne 14">
                <a:extLst>
                  <a:ext uri="{FF2B5EF4-FFF2-40B4-BE49-F238E27FC236}">
                    <a16:creationId xmlns:a16="http://schemas.microsoft.com/office/drawing/2014/main" id="{5DFA8A19-F6F8-CE33-B821-E58DDD1F0D5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13940" y="4359330"/>
                <a:ext cx="79524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Pismo odręczne 16">
                <a:extLst>
                  <a:ext uri="{FF2B5EF4-FFF2-40B4-BE49-F238E27FC236}">
                    <a16:creationId xmlns:a16="http://schemas.microsoft.com/office/drawing/2014/main" id="{D7B92497-7E27-6CDC-7F65-89F3314A8179}"/>
                  </a:ext>
                </a:extLst>
              </p14:cNvPr>
              <p14:cNvContentPartPr/>
              <p14:nvPr/>
            </p14:nvContentPartPr>
            <p14:xfrm>
              <a:off x="7006140" y="4525650"/>
              <a:ext cx="400320" cy="360"/>
            </p14:xfrm>
          </p:contentPart>
        </mc:Choice>
        <mc:Fallback xmlns="">
          <p:pic>
            <p:nvPicPr>
              <p:cNvPr id="17" name="Pismo odręczne 16">
                <a:extLst>
                  <a:ext uri="{FF2B5EF4-FFF2-40B4-BE49-F238E27FC236}">
                    <a16:creationId xmlns:a16="http://schemas.microsoft.com/office/drawing/2014/main" id="{D7B92497-7E27-6CDC-7F65-89F3314A817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34140" y="4381650"/>
                <a:ext cx="54396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8" name="Pismo odręczne 17">
                <a:extLst>
                  <a:ext uri="{FF2B5EF4-FFF2-40B4-BE49-F238E27FC236}">
                    <a16:creationId xmlns:a16="http://schemas.microsoft.com/office/drawing/2014/main" id="{27F8E132-53E9-30B7-F3DC-D58B625E89E2}"/>
                  </a:ext>
                </a:extLst>
              </p14:cNvPr>
              <p14:cNvContentPartPr/>
              <p14:nvPr/>
            </p14:nvContentPartPr>
            <p14:xfrm>
              <a:off x="2079900" y="1862010"/>
              <a:ext cx="445680" cy="12600"/>
            </p14:xfrm>
          </p:contentPart>
        </mc:Choice>
        <mc:Fallback xmlns="">
          <p:pic>
            <p:nvPicPr>
              <p:cNvPr id="18" name="Pismo odręczne 17">
                <a:extLst>
                  <a:ext uri="{FF2B5EF4-FFF2-40B4-BE49-F238E27FC236}">
                    <a16:creationId xmlns:a16="http://schemas.microsoft.com/office/drawing/2014/main" id="{27F8E132-53E9-30B7-F3DC-D58B625E89E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07900" y="1718370"/>
                <a:ext cx="589320" cy="3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2" name="Pismo odręczne 21">
                <a:extLst>
                  <a:ext uri="{FF2B5EF4-FFF2-40B4-BE49-F238E27FC236}">
                    <a16:creationId xmlns:a16="http://schemas.microsoft.com/office/drawing/2014/main" id="{755D2750-7587-780A-3640-BE3C29C88AA7}"/>
                  </a:ext>
                </a:extLst>
              </p14:cNvPr>
              <p14:cNvContentPartPr/>
              <p14:nvPr/>
            </p14:nvContentPartPr>
            <p14:xfrm>
              <a:off x="1085580" y="3085650"/>
              <a:ext cx="308880" cy="360"/>
            </p14:xfrm>
          </p:contentPart>
        </mc:Choice>
        <mc:Fallback xmlns="">
          <p:pic>
            <p:nvPicPr>
              <p:cNvPr id="22" name="Pismo odręczne 21">
                <a:extLst>
                  <a:ext uri="{FF2B5EF4-FFF2-40B4-BE49-F238E27FC236}">
                    <a16:creationId xmlns:a16="http://schemas.microsoft.com/office/drawing/2014/main" id="{755D2750-7587-780A-3640-BE3C29C88AA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13580" y="2941650"/>
                <a:ext cx="45252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1" name="Pismo odręczne 30">
                <a:extLst>
                  <a:ext uri="{FF2B5EF4-FFF2-40B4-BE49-F238E27FC236}">
                    <a16:creationId xmlns:a16="http://schemas.microsoft.com/office/drawing/2014/main" id="{171CE443-AE76-7D38-D4CD-88058593D8C9}"/>
                  </a:ext>
                </a:extLst>
              </p14:cNvPr>
              <p14:cNvContentPartPr/>
              <p14:nvPr/>
            </p14:nvContentPartPr>
            <p14:xfrm>
              <a:off x="6983260" y="3014035"/>
              <a:ext cx="392760" cy="720"/>
            </p14:xfrm>
          </p:contentPart>
        </mc:Choice>
        <mc:Fallback xmlns="">
          <p:pic>
            <p:nvPicPr>
              <p:cNvPr id="31" name="Pismo odręczne 30">
                <a:extLst>
                  <a:ext uri="{FF2B5EF4-FFF2-40B4-BE49-F238E27FC236}">
                    <a16:creationId xmlns:a16="http://schemas.microsoft.com/office/drawing/2014/main" id="{171CE443-AE76-7D38-D4CD-88058593D8C9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929260" y="2798035"/>
                <a:ext cx="5004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3" name="Pismo odręczne 32">
                <a:extLst>
                  <a:ext uri="{FF2B5EF4-FFF2-40B4-BE49-F238E27FC236}">
                    <a16:creationId xmlns:a16="http://schemas.microsoft.com/office/drawing/2014/main" id="{C95E4C2C-86A7-49B2-6FC2-1E016C79926A}"/>
                  </a:ext>
                </a:extLst>
              </p14:cNvPr>
              <p14:cNvContentPartPr/>
              <p14:nvPr/>
            </p14:nvContentPartPr>
            <p14:xfrm>
              <a:off x="7003060" y="3516955"/>
              <a:ext cx="503280" cy="360"/>
            </p14:xfrm>
          </p:contentPart>
        </mc:Choice>
        <mc:Fallback xmlns="">
          <p:pic>
            <p:nvPicPr>
              <p:cNvPr id="33" name="Pismo odręczne 32">
                <a:extLst>
                  <a:ext uri="{FF2B5EF4-FFF2-40B4-BE49-F238E27FC236}">
                    <a16:creationId xmlns:a16="http://schemas.microsoft.com/office/drawing/2014/main" id="{C95E4C2C-86A7-49B2-6FC2-1E016C79926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949060" y="3408955"/>
                <a:ext cx="6109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4" name="Pismo odręczne 33">
                <a:extLst>
                  <a:ext uri="{FF2B5EF4-FFF2-40B4-BE49-F238E27FC236}">
                    <a16:creationId xmlns:a16="http://schemas.microsoft.com/office/drawing/2014/main" id="{D9B2463A-A18D-A431-9A5B-A1BC13193E48}"/>
                  </a:ext>
                </a:extLst>
              </p14:cNvPr>
              <p14:cNvContentPartPr/>
              <p14:nvPr/>
            </p14:nvContentPartPr>
            <p14:xfrm>
              <a:off x="1154340" y="2479770"/>
              <a:ext cx="360" cy="360"/>
            </p14:xfrm>
          </p:contentPart>
        </mc:Choice>
        <mc:Fallback xmlns="">
          <p:pic>
            <p:nvPicPr>
              <p:cNvPr id="34" name="Pismo odręczne 33">
                <a:extLst>
                  <a:ext uri="{FF2B5EF4-FFF2-40B4-BE49-F238E27FC236}">
                    <a16:creationId xmlns:a16="http://schemas.microsoft.com/office/drawing/2014/main" id="{D9B2463A-A18D-A431-9A5B-A1BC13193E4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45340" y="247077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0" name="Grupa 39">
            <a:extLst>
              <a:ext uri="{FF2B5EF4-FFF2-40B4-BE49-F238E27FC236}">
                <a16:creationId xmlns:a16="http://schemas.microsoft.com/office/drawing/2014/main" id="{75971D17-D960-C726-ED72-A2B4B81C3A5D}"/>
              </a:ext>
            </a:extLst>
          </p:cNvPr>
          <p:cNvGrpSpPr/>
          <p:nvPr/>
        </p:nvGrpSpPr>
        <p:grpSpPr>
          <a:xfrm>
            <a:off x="1450980" y="605250"/>
            <a:ext cx="360" cy="360"/>
            <a:chOff x="1450980" y="60525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5" name="Pismo odręczne 34">
                  <a:extLst>
                    <a:ext uri="{FF2B5EF4-FFF2-40B4-BE49-F238E27FC236}">
                      <a16:creationId xmlns:a16="http://schemas.microsoft.com/office/drawing/2014/main" id="{EA1DDF4D-288B-0246-6163-A6DD71E98E81}"/>
                    </a:ext>
                  </a:extLst>
                </p14:cNvPr>
                <p14:cNvContentPartPr/>
                <p14:nvPr/>
              </p14:nvContentPartPr>
              <p14:xfrm>
                <a:off x="1450980" y="605250"/>
                <a:ext cx="360" cy="360"/>
              </p14:xfrm>
            </p:contentPart>
          </mc:Choice>
          <mc:Fallback xmlns="">
            <p:pic>
              <p:nvPicPr>
                <p:cNvPr id="35" name="Pismo odręczne 34">
                  <a:extLst>
                    <a:ext uri="{FF2B5EF4-FFF2-40B4-BE49-F238E27FC236}">
                      <a16:creationId xmlns:a16="http://schemas.microsoft.com/office/drawing/2014/main" id="{EA1DDF4D-288B-0246-6163-A6DD71E98E8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442340" y="59661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6" name="Pismo odręczne 35">
                  <a:extLst>
                    <a:ext uri="{FF2B5EF4-FFF2-40B4-BE49-F238E27FC236}">
                      <a16:creationId xmlns:a16="http://schemas.microsoft.com/office/drawing/2014/main" id="{62469B64-7EA9-DBDF-7E83-4435E0C266A2}"/>
                    </a:ext>
                  </a:extLst>
                </p14:cNvPr>
                <p14:cNvContentPartPr/>
                <p14:nvPr/>
              </p14:nvContentPartPr>
              <p14:xfrm>
                <a:off x="1450980" y="605250"/>
                <a:ext cx="360" cy="360"/>
              </p14:xfrm>
            </p:contentPart>
          </mc:Choice>
          <mc:Fallback xmlns="">
            <p:pic>
              <p:nvPicPr>
                <p:cNvPr id="36" name="Pismo odręczne 35">
                  <a:extLst>
                    <a:ext uri="{FF2B5EF4-FFF2-40B4-BE49-F238E27FC236}">
                      <a16:creationId xmlns:a16="http://schemas.microsoft.com/office/drawing/2014/main" id="{62469B64-7EA9-DBDF-7E83-4435E0C266A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442340" y="59661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9" name="Grupa 38">
            <a:extLst>
              <a:ext uri="{FF2B5EF4-FFF2-40B4-BE49-F238E27FC236}">
                <a16:creationId xmlns:a16="http://schemas.microsoft.com/office/drawing/2014/main" id="{67046727-62A6-7299-26CC-4A3FF7A70E72}"/>
              </a:ext>
            </a:extLst>
          </p:cNvPr>
          <p:cNvGrpSpPr/>
          <p:nvPr/>
        </p:nvGrpSpPr>
        <p:grpSpPr>
          <a:xfrm>
            <a:off x="1279980" y="627930"/>
            <a:ext cx="360" cy="360"/>
            <a:chOff x="1279980" y="62793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7" name="Pismo odręczne 36">
                  <a:extLst>
                    <a:ext uri="{FF2B5EF4-FFF2-40B4-BE49-F238E27FC236}">
                      <a16:creationId xmlns:a16="http://schemas.microsoft.com/office/drawing/2014/main" id="{92308CC4-A31A-52F7-C275-4F2DC3E84AE0}"/>
                    </a:ext>
                  </a:extLst>
                </p14:cNvPr>
                <p14:cNvContentPartPr/>
                <p14:nvPr/>
              </p14:nvContentPartPr>
              <p14:xfrm>
                <a:off x="1279980" y="627930"/>
                <a:ext cx="360" cy="360"/>
              </p14:xfrm>
            </p:contentPart>
          </mc:Choice>
          <mc:Fallback xmlns="">
            <p:pic>
              <p:nvPicPr>
                <p:cNvPr id="37" name="Pismo odręczne 36">
                  <a:extLst>
                    <a:ext uri="{FF2B5EF4-FFF2-40B4-BE49-F238E27FC236}">
                      <a16:creationId xmlns:a16="http://schemas.microsoft.com/office/drawing/2014/main" id="{92308CC4-A31A-52F7-C275-4F2DC3E84AE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270980" y="61929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8" name="Pismo odręczne 37">
                  <a:extLst>
                    <a:ext uri="{FF2B5EF4-FFF2-40B4-BE49-F238E27FC236}">
                      <a16:creationId xmlns:a16="http://schemas.microsoft.com/office/drawing/2014/main" id="{96501875-C62D-DEF3-A839-FEF3ABAFF3BF}"/>
                    </a:ext>
                  </a:extLst>
                </p14:cNvPr>
                <p14:cNvContentPartPr/>
                <p14:nvPr/>
              </p14:nvContentPartPr>
              <p14:xfrm>
                <a:off x="1279980" y="627930"/>
                <a:ext cx="360" cy="360"/>
              </p14:xfrm>
            </p:contentPart>
          </mc:Choice>
          <mc:Fallback xmlns="">
            <p:pic>
              <p:nvPicPr>
                <p:cNvPr id="38" name="Pismo odręczne 37">
                  <a:extLst>
                    <a:ext uri="{FF2B5EF4-FFF2-40B4-BE49-F238E27FC236}">
                      <a16:creationId xmlns:a16="http://schemas.microsoft.com/office/drawing/2014/main" id="{96501875-C62D-DEF3-A839-FEF3ABAFF3BF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270980" y="61929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C205C7D3-70AD-2987-FE68-6FD39ECD5B3F}"/>
              </a:ext>
            </a:extLst>
          </p:cNvPr>
          <p:cNvSpPr txBox="1"/>
          <p:nvPr/>
        </p:nvSpPr>
        <p:spPr>
          <a:xfrm>
            <a:off x="2519954" y="5697665"/>
            <a:ext cx="4112782" cy="52322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rgbClr val="FF0000"/>
                </a:solidFill>
              </a:rPr>
              <a:t>Brak informacji czy wydatek rozliczający zaliczkę czy do refundacji </a:t>
            </a:r>
          </a:p>
        </p:txBody>
      </p:sp>
      <p:cxnSp>
        <p:nvCxnSpPr>
          <p:cNvPr id="49" name="Łącznik prosty ze strzałką 48">
            <a:extLst>
              <a:ext uri="{FF2B5EF4-FFF2-40B4-BE49-F238E27FC236}">
                <a16:creationId xmlns:a16="http://schemas.microsoft.com/office/drawing/2014/main" id="{B904DB1F-CB4C-F1F0-57BD-B88CC18DE8DF}"/>
              </a:ext>
            </a:extLst>
          </p:cNvPr>
          <p:cNvCxnSpPr>
            <a:cxnSpLocks/>
          </p:cNvCxnSpPr>
          <p:nvPr/>
        </p:nvCxnSpPr>
        <p:spPr>
          <a:xfrm>
            <a:off x="1529482" y="5799150"/>
            <a:ext cx="887798" cy="242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EA96F91D-D80B-8BA4-121D-8427B9B9CFAF}"/>
              </a:ext>
            </a:extLst>
          </p:cNvPr>
          <p:cNvSpPr txBox="1"/>
          <p:nvPr/>
        </p:nvSpPr>
        <p:spPr>
          <a:xfrm>
            <a:off x="2681610" y="4715941"/>
            <a:ext cx="3744416" cy="52322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rgbClr val="FF0000"/>
                </a:solidFill>
              </a:rPr>
              <a:t>Brak numeru umowy z wykonawcą, daty zawarcia umowy, nazwy wykonawcy</a:t>
            </a:r>
          </a:p>
        </p:txBody>
      </p:sp>
      <p:cxnSp>
        <p:nvCxnSpPr>
          <p:cNvPr id="54" name="Łącznik prosty ze strzałką 53">
            <a:extLst>
              <a:ext uri="{FF2B5EF4-FFF2-40B4-BE49-F238E27FC236}">
                <a16:creationId xmlns:a16="http://schemas.microsoft.com/office/drawing/2014/main" id="{6E70C7E8-ECDB-61D9-5AD3-0959E34B41FA}"/>
              </a:ext>
            </a:extLst>
          </p:cNvPr>
          <p:cNvCxnSpPr/>
          <p:nvPr/>
        </p:nvCxnSpPr>
        <p:spPr>
          <a:xfrm flipV="1">
            <a:off x="2302740" y="4977551"/>
            <a:ext cx="378870" cy="261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61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47B24-9873-6BD4-D7E2-BEB35B880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F37E86-6E59-0AC7-BE60-708B428AB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467469"/>
            <a:ext cx="8640763" cy="6192094"/>
          </a:xfrm>
        </p:spPr>
        <p:txBody>
          <a:bodyPr/>
          <a:lstStyle/>
          <a:p>
            <a:pPr marL="0" marR="0" lvl="0" indent="0" algn="l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b="1" dirty="0"/>
              <a:t>5. Brak załączenia wszystkich niezbędnych dokumentów potwierdzających poniesienie wydatku: </a:t>
            </a:r>
          </a:p>
          <a:p>
            <a:pPr marR="0" lvl="0" algn="l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b="1" dirty="0"/>
              <a:t>dokumentu księgowego wraz z opisem </a:t>
            </a:r>
          </a:p>
          <a:p>
            <a:pPr marR="0" lvl="0" algn="l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b="1" dirty="0"/>
              <a:t>protokołu odbioru </a:t>
            </a:r>
          </a:p>
          <a:p>
            <a:pPr marR="0" lvl="0" algn="l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b="1" dirty="0"/>
              <a:t>umowy z wykonawcą jeśli nie została zamieszczona w module zamówienia publiczne / zlecenia wykonania usługi</a:t>
            </a:r>
          </a:p>
          <a:p>
            <a:pPr marR="0" lvl="0" algn="l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b="1" dirty="0"/>
              <a:t>potwierdzania płatności</a:t>
            </a:r>
            <a:r>
              <a:rPr lang="pl-PL" dirty="0"/>
              <a:t>.</a:t>
            </a:r>
          </a:p>
          <a:p>
            <a:pPr marR="0" lvl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/>
              <a:t>W przypadku braku podpisanej umowy z wykonawcą, należy załączyć Zlecenie/Zapytanie dotyczące rozeznania rynku. Akceptowalna jest forma mailowa lub wyjaśnienie w postaci Oświadczenia, wyjaśniające sposób wybór wystawcy faktur;  </a:t>
            </a:r>
          </a:p>
          <a:p>
            <a:pPr marR="0" lvl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/>
              <a:t>W przypadku braku protokołu należy dołączyć Oświadczenie, potwierdzające odbiór;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b="1" dirty="0"/>
              <a:t>6. Brak potwierdzenia płatności na </a:t>
            </a:r>
            <a:r>
              <a:rPr lang="pl-PL" b="1" dirty="0">
                <a:solidFill>
                  <a:srgbClr val="FF0000"/>
                </a:solidFill>
              </a:rPr>
              <a:t>pełną kwotę faktury.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b="1" dirty="0"/>
              <a:t>7. Przy zakupach internetowych brak możliwości powiązania potwierdzenia przelewu z fakturą. </a:t>
            </a:r>
          </a:p>
          <a:p>
            <a:pPr marR="0" lvl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/>
              <a:t>Należy złożyć dodatkowe wyjaśnienie.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3BE324AB-AEF2-79D0-AE6E-7F6260756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A0B8A1E-B819-4528-47FD-2BA61E6351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339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4B0EA-DF46-BEC9-B272-F05D50EB2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83BFF8-3B59-EE03-A019-3026CB752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8. Nieprawidłowy opis dokumentu księgowego</a:t>
            </a:r>
            <a:endParaRPr lang="pl-PL" sz="2000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65B56B-CB56-6CDF-1849-63A12BEC7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b="1" u="sng" dirty="0"/>
              <a:t>Zalecenia ogóle: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1. Na dowodzie księgowym należy wpisać numer umowy o dofinansowanie </a:t>
            </a:r>
            <a:r>
              <a:rPr lang="pl-PL" dirty="0" err="1"/>
              <a:t>FEnIKS</a:t>
            </a:r>
            <a:r>
              <a:rPr lang="pl-PL" dirty="0"/>
              <a:t>/FEPW.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pl-PL" dirty="0"/>
              <a:t>n</a:t>
            </a:r>
            <a:r>
              <a:rPr lang="pl-PL" dirty="0">
                <a:effectLst/>
              </a:rPr>
              <a:t>umer </a:t>
            </a:r>
            <a:r>
              <a:rPr lang="pl-PL" dirty="0" err="1">
                <a:effectLst/>
              </a:rPr>
              <a:t>UoD</a:t>
            </a:r>
            <a:r>
              <a:rPr lang="pl-PL" dirty="0">
                <a:effectLst/>
              </a:rPr>
              <a:t> można zamieścić na awersie lub rewersie faktury,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pl-PL" dirty="0">
                <a:effectLst/>
              </a:rPr>
              <a:t>na rewersach faktur na których jest umieszczony numer </a:t>
            </a:r>
            <a:r>
              <a:rPr lang="pl-PL" dirty="0" err="1">
                <a:effectLst/>
              </a:rPr>
              <a:t>UoD</a:t>
            </a:r>
            <a:r>
              <a:rPr lang="pl-PL" dirty="0">
                <a:effectLst/>
              </a:rPr>
              <a:t>  należy umieścić informację jednoznacznie wskazującą, iż jest to rewers konkretnego dowodu księgowego:</a:t>
            </a:r>
            <a:r>
              <a:rPr lang="pl-PL" dirty="0"/>
              <a:t> </a:t>
            </a:r>
            <a:r>
              <a:rPr lang="pl-PL" b="1" dirty="0">
                <a:effectLst/>
              </a:rPr>
              <a:t>„Rewers faktury nr …”</a:t>
            </a:r>
          </a:p>
          <a:p>
            <a:pPr lvl="0">
              <a:buFont typeface="Arial" panose="020B0604020202020204" pitchFamily="34" charset="0"/>
              <a:buChar char="•"/>
            </a:pPr>
            <a:endParaRPr lang="pl-PL" dirty="0">
              <a:effectLst/>
            </a:endParaRPr>
          </a:p>
          <a:p>
            <a:pPr marL="0" lvl="0" indent="0">
              <a:buNone/>
            </a:pPr>
            <a:r>
              <a:rPr lang="pl-PL" dirty="0"/>
              <a:t>2</a:t>
            </a:r>
            <a:r>
              <a:rPr lang="pl-PL" dirty="0">
                <a:effectLst/>
              </a:rPr>
              <a:t>. Opis dowodu księgowego można umieścić na: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pl-PL" dirty="0">
                <a:effectLst/>
              </a:rPr>
              <a:t> rewersie faktury (wówczas konieczny dopisek „</a:t>
            </a:r>
            <a:r>
              <a:rPr lang="pl-PL" b="1" dirty="0">
                <a:effectLst/>
              </a:rPr>
              <a:t>Rewers faktury nr </a:t>
            </a:r>
            <a:r>
              <a:rPr lang="pl-PL" dirty="0">
                <a:effectLst/>
              </a:rPr>
              <a:t>…”) </a:t>
            </a:r>
            <a:endParaRPr lang="pl-PL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pl-PL" dirty="0">
                <a:effectLst/>
              </a:rPr>
              <a:t>jako załącznik do faktury (z dopiskiem „</a:t>
            </a:r>
            <a:r>
              <a:rPr lang="pl-PL" b="1" dirty="0">
                <a:effectLst/>
              </a:rPr>
              <a:t>Załącznik nr 1 do faktury nr ….” </a:t>
            </a:r>
            <a:br>
              <a:rPr lang="pl-PL" b="1" dirty="0">
                <a:effectLst/>
              </a:rPr>
            </a:br>
            <a:r>
              <a:rPr lang="pl-PL" dirty="0">
                <a:effectLst/>
              </a:rPr>
              <a:t>+ na fakturze zapis </a:t>
            </a:r>
            <a:r>
              <a:rPr lang="pl-PL" b="1" dirty="0">
                <a:effectLst/>
              </a:rPr>
              <a:t>„Faktura zawiera załącznik nr 1”</a:t>
            </a:r>
            <a:r>
              <a:rPr lang="pl-PL" dirty="0">
                <a:effectLst/>
              </a:rPr>
              <a:t>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pl-PL" sz="1600" dirty="0">
              <a:effectLst/>
            </a:endParaRPr>
          </a:p>
          <a:p>
            <a:pPr marR="0" lvl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pl-PL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27BD96C5-C727-5661-E21C-3D3236C74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5FDC3D-149D-678B-5904-D5CB540617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29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510ED-CB06-5D78-E177-147048A0E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14AA58-9EC1-7F05-9A20-B5C03A55B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4" y="351199"/>
            <a:ext cx="8640763" cy="724900"/>
          </a:xfrm>
        </p:spPr>
        <p:txBody>
          <a:bodyPr/>
          <a:lstStyle/>
          <a:p>
            <a:pPr algn="ctr"/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</a:rPr>
              <a:t>Zalecany wzór opisu dokumentu księgowego :</a:t>
            </a:r>
            <a:endParaRPr lang="pl-PL" sz="1600" dirty="0"/>
          </a:p>
        </p:txBody>
      </p:sp>
      <p:pic>
        <p:nvPicPr>
          <p:cNvPr id="10" name="Symbol zastępczy zawartości 9">
            <a:extLst>
              <a:ext uri="{FF2B5EF4-FFF2-40B4-BE49-F238E27FC236}">
                <a16:creationId xmlns:a16="http://schemas.microsoft.com/office/drawing/2014/main" id="{E0555226-27A7-119E-FFEF-1265AC9B9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05546" y="821812"/>
            <a:ext cx="6370600" cy="59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200823EB-384F-8674-EBFB-9C5401CB4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7281307-9840-063E-C4B2-0B7D752189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024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0CA0E-FE76-24ED-D46D-37C8DB5EC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6CBDDD-F320-753C-EA3D-109A38672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Moduł – Uproszczone metody rozliczania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76C2513-F9EF-C22B-CE7D-DA9DBDA95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0" lvl="0" indent="0">
              <a:buClr>
                <a:srgbClr val="003399"/>
              </a:buClr>
              <a:buNone/>
              <a:defRPr/>
            </a:pPr>
            <a:r>
              <a:rPr lang="pl-PL" dirty="0"/>
              <a:t>1. </a:t>
            </a:r>
            <a:r>
              <a:rPr lang="pl-PL" b="1" dirty="0"/>
              <a:t>Beneficjent nie wykazał we wniosku o płatność kosztów pośrednich</a:t>
            </a:r>
          </a:p>
          <a:p>
            <a:pPr marL="0" lvl="0" indent="0">
              <a:buClr>
                <a:srgbClr val="003399"/>
              </a:buClr>
              <a:buNone/>
              <a:defRPr/>
            </a:pPr>
            <a:r>
              <a:rPr lang="pl-PL" dirty="0"/>
              <a:t>W projekcie występują wydatki rozliczane ryczałtowo - koszty pośrednie rozliczane za pomocą stawki ryczałtowej w wysokości 7% kwalifikowalnych kosztów bezpośrednich, które powinny zostać zadeklarowane w każdym wniosku o płatność (rozliczającym zaliczkę lub refundacyjnym). Wysokość kosztów pośrednich należy wykazać w module Uproszczone metody rozliczania.</a:t>
            </a:r>
          </a:p>
          <a:p>
            <a:pPr marL="0" lvl="0" indent="0">
              <a:buClr>
                <a:srgbClr val="003399"/>
              </a:buClr>
              <a:buNone/>
              <a:defRPr/>
            </a:pPr>
            <a:endParaRPr lang="pl-PL" dirty="0"/>
          </a:p>
          <a:p>
            <a:pPr marL="0" lvl="0" indent="0">
              <a:buClr>
                <a:srgbClr val="003399"/>
              </a:buClr>
              <a:buNone/>
              <a:defRPr/>
            </a:pPr>
            <a:r>
              <a:rPr lang="pl-PL" dirty="0"/>
              <a:t>2. </a:t>
            </a:r>
            <a:r>
              <a:rPr lang="pl-PL" b="1" dirty="0"/>
              <a:t>Przekroczenie poziomu dofinansowania UE lub kosztów pośrednich wynikające z zaokrągleń groszowych.</a:t>
            </a:r>
          </a:p>
          <a:p>
            <a:pPr marL="0" lvl="0" indent="0">
              <a:buClr>
                <a:srgbClr val="003399"/>
              </a:buClr>
              <a:buNone/>
              <a:defRPr/>
            </a:pPr>
            <a:r>
              <a:rPr lang="pl-PL" dirty="0"/>
              <a:t> </a:t>
            </a:r>
          </a:p>
          <a:p>
            <a:pPr marL="0" lvl="0" indent="0">
              <a:buClr>
                <a:srgbClr val="003399"/>
              </a:buClr>
              <a:buNone/>
              <a:defRPr/>
            </a:pPr>
            <a:endParaRPr lang="pl-PL" dirty="0"/>
          </a:p>
          <a:p>
            <a:pPr marL="0" lvl="0" indent="0">
              <a:buClr>
                <a:srgbClr val="003399"/>
              </a:buClr>
              <a:buNone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77D84053-D813-6B69-6F88-DD2AAAF43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E364073-3AC5-0C88-7295-0F2A09E8B8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078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3D904-2D6B-B84D-69BA-E7E356FEC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5CBF-699A-C843-81A4-C675688F1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251445"/>
            <a:ext cx="8640763" cy="407289"/>
          </a:xfrm>
        </p:spPr>
        <p:txBody>
          <a:bodyPr/>
          <a:lstStyle/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Blok danych – Załączniki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38A261F-EB01-5745-9C54-1EB5E2D142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342900" lvl="0" indent="-342900">
              <a:buClr>
                <a:srgbClr val="003399"/>
              </a:buClr>
              <a:buAutoNum type="arabicPeriod"/>
              <a:defRPr/>
            </a:pPr>
            <a:r>
              <a:rPr lang="pl-PL" b="1" dirty="0"/>
              <a:t>Brak Oświadczenia dotyczącego zasad równości szans i przeciwdziałania dyskryminacji. </a:t>
            </a:r>
          </a:p>
          <a:p>
            <a:pPr marL="0" indent="0">
              <a:lnSpc>
                <a:spcPct val="100000"/>
              </a:lnSpc>
              <a:buClr>
                <a:srgbClr val="003399"/>
              </a:buClr>
              <a:buNone/>
              <a:defRPr/>
            </a:pPr>
            <a:r>
              <a:rPr lang="pl-PL" sz="1600" dirty="0">
                <a:solidFill>
                  <a:srgbClr val="000000"/>
                </a:solidFill>
              </a:rPr>
              <a:t>Oświadczenie, iż projekt realizowany jest zgodnie z zasadą równości szans </a:t>
            </a:r>
            <a:br>
              <a:rPr lang="pl-PL" sz="1600" dirty="0">
                <a:solidFill>
                  <a:srgbClr val="000000"/>
                </a:solidFill>
              </a:rPr>
            </a:br>
            <a:r>
              <a:rPr lang="pl-PL" sz="1600" dirty="0">
                <a:solidFill>
                  <a:srgbClr val="000000"/>
                </a:solidFill>
              </a:rPr>
              <a:t>i niedyskryminacji oraz zasadą równości kobiet i mężczyzn, w projekcie umożliwiono wszystkim osobom sprawiedliwe i pełne uczestnictwo w działaniach projektowych i korzystanie z efektów projektu.  Jednocześnie Beneficjent potwierdza, że realizacja projektu nie narusza postanowień Karty Praw Podstawowych Unii Europejskiej z dnia </a:t>
            </a:r>
            <a:br>
              <a:rPr lang="pl-PL" sz="1600" dirty="0">
                <a:solidFill>
                  <a:srgbClr val="000000"/>
                </a:solidFill>
              </a:rPr>
            </a:br>
            <a:r>
              <a:rPr lang="pl-PL" sz="1600" dirty="0">
                <a:solidFill>
                  <a:srgbClr val="000000"/>
                </a:solidFill>
              </a:rPr>
              <a:t>26 października 2012 r. (KPP)  oraz Konwencji o Prawach Osób Niepełnosprawnych z dnia 13 grudnia 2006 r. (KPON) - </a:t>
            </a:r>
            <a:r>
              <a:rPr lang="pl-PL" sz="1600" dirty="0">
                <a:solidFill>
                  <a:srgbClr val="FF0000"/>
                </a:solidFill>
              </a:rPr>
              <a:t>(</a:t>
            </a:r>
            <a:r>
              <a:rPr lang="pl-PL" sz="1600" u="sng" dirty="0">
                <a:solidFill>
                  <a:srgbClr val="FF0000"/>
                </a:solidFill>
              </a:rPr>
              <a:t>Zalecane dołączenie do każdego wniosku o płatność).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2</a:t>
            </a:r>
            <a:r>
              <a:rPr lang="pl-PL" b="1" dirty="0"/>
              <a:t>. Brak Oświadczenia potwierdzającego realizację działań informacyjno-promocyjnych </a:t>
            </a:r>
            <a:r>
              <a:rPr lang="pl-PL" dirty="0"/>
              <a:t>rozliczanych w </a:t>
            </a:r>
            <a:r>
              <a:rPr lang="pl-PL" dirty="0" err="1"/>
              <a:t>wop</a:t>
            </a:r>
            <a:r>
              <a:rPr lang="pl-PL" dirty="0"/>
              <a:t>  zgodnie z „Podręcznikiem wnioskodawcy </a:t>
            </a:r>
            <a:br>
              <a:rPr lang="pl-PL" dirty="0"/>
            </a:br>
            <a:r>
              <a:rPr lang="pl-PL" dirty="0"/>
              <a:t>i beneficjenta Funduszy Europejskich na lata 2021-2027 w zakresie informacji </a:t>
            </a:r>
            <a:br>
              <a:rPr lang="pl-PL" dirty="0"/>
            </a:br>
            <a:r>
              <a:rPr lang="pl-PL" dirty="0"/>
              <a:t>i promocji„.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3. </a:t>
            </a:r>
            <a:r>
              <a:rPr lang="pl-PL" b="1" dirty="0"/>
              <a:t>Brak  Oświadczenia o kwalifikowalności wynagrodzeń</a:t>
            </a:r>
            <a:r>
              <a:rPr lang="pl-PL" dirty="0"/>
              <a:t> w przypadku rozliczania wynagrodzeń pracowników merytorycznych w kategorii Personel projektu.</a:t>
            </a:r>
          </a:p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b="1" dirty="0">
                <a:solidFill>
                  <a:srgbClr val="FF0000"/>
                </a:solidFill>
              </a:rPr>
              <a:t>W oświadczeniach należy wskazać aktualny numer wniosku, </a:t>
            </a:r>
          </a:p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b="1" u="sng" dirty="0">
                <a:solidFill>
                  <a:srgbClr val="FF0000"/>
                </a:solidFill>
              </a:rPr>
              <a:t>bez numeru wersji </a:t>
            </a:r>
            <a:r>
              <a:rPr lang="pl-PL" b="1" u="sng" dirty="0" err="1">
                <a:solidFill>
                  <a:srgbClr val="FF0000"/>
                </a:solidFill>
              </a:rPr>
              <a:t>wop</a:t>
            </a:r>
            <a:r>
              <a:rPr lang="pl-PL" b="1" u="sng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CC11B50F-9A3A-D466-8DCE-16E810C1D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94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D29F693-FB7C-DFB2-E53E-1C92EEC503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264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9F09B7-F872-3B5E-F837-75535E919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611485"/>
            <a:ext cx="8640763" cy="1007766"/>
          </a:xfrm>
        </p:spPr>
        <p:txBody>
          <a:bodyPr/>
          <a:lstStyle/>
          <a:p>
            <a:pPr algn="ctr"/>
            <a:r>
              <a:rPr lang="pl-PL" dirty="0"/>
              <a:t>Moduł Baza Personelu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5882BD-4983-3611-9B44-318CD614F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403573"/>
            <a:ext cx="8640763" cy="5255990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Brak wypełnionej Bazy Personelu w przypadku rozliczania wynagrodzeń pracowników merytorycznych w kategorii Personel projektu. </a:t>
            </a:r>
          </a:p>
          <a:p>
            <a:pPr marL="0" indent="0">
              <a:buNone/>
            </a:pPr>
            <a:endParaRPr lang="pl-PL" b="1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Bazy Personelu nie wypełniamy dla pracowników rozliczanych w ramach kosztów pośrednich.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Uzupełniona Baza personelu w CST powinna mieć status "przesłany", </a:t>
            </a:r>
            <a:br>
              <a:rPr lang="pl-PL" dirty="0"/>
            </a:br>
            <a:r>
              <a:rPr lang="pl-PL" dirty="0"/>
              <a:t>a nie w "przygotowaniu".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endParaRPr lang="pl-PL" b="1" dirty="0"/>
          </a:p>
          <a:p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AFC9D38-E062-2088-9FFF-F9978610AC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17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A7A0E9F9-179B-C284-1AB2-50D455053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493" y="4175584"/>
            <a:ext cx="4346825" cy="2438611"/>
          </a:xfrm>
          <a:prstGeom prst="rect">
            <a:avLst/>
          </a:prstGeom>
        </p:spPr>
      </p:pic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3C8E6E79-AAC1-64DC-A061-8BC978B09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42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38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E8096-516C-854A-78BD-B8531C347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0D04B6-5094-1627-BF0A-365191C4E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Moduł Zamówienia Publiczne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2A6F11-DE58-A31A-F201-FE0387642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b="1" dirty="0"/>
              <a:t>Brak bieżącego wypełnienia modułu Zamówienia publiczne.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dirty="0"/>
              <a:t>Moduł zamówienia publiczne dotyczy postepowań realizowanych w oparciu </a:t>
            </a:r>
            <a:br>
              <a:rPr lang="pl-PL" dirty="0"/>
            </a:br>
            <a:r>
              <a:rPr lang="pl-PL" dirty="0"/>
              <a:t>o prawo zamówień publicznych, nie dotyczy postepowań dokumentowanych </a:t>
            </a:r>
            <a:br>
              <a:rPr lang="pl-PL" dirty="0"/>
            </a:br>
            <a:r>
              <a:rPr lang="pl-PL" dirty="0"/>
              <a:t>w bazie konkurencyjności. 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dirty="0"/>
              <a:t>Rejestracja zamówień kontraktów i ich wykonawców, których wartość przekracza próg 130.000 PLN.</a:t>
            </a: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9873FAFC-99CC-534F-6567-6F472BDEE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24FE689-3675-9AFD-1F98-9B80183323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2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BB485-0D92-EC29-5B7B-9D900214E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49A4A9-2088-CFDB-31A7-876DE46BC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Moduł Harmonogram Płatności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E518868-950F-97BA-48A0-6E43D9812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342900" marR="0" lvl="0" indent="-34290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AutoNum type="arabicPeriod"/>
              <a:tabLst/>
              <a:defRPr/>
            </a:pPr>
            <a:r>
              <a:rPr lang="pl-PL" b="1" dirty="0"/>
              <a:t>Przekazanie dane niezgodne z zatwierdzonym Harmonogramem Płatności stanowiącym załącznik do Umowy/Aneksu </a:t>
            </a:r>
          </a:p>
          <a:p>
            <a:pPr marL="342900" marR="0" lvl="0" indent="-34290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AutoNum type="arabicPeriod"/>
              <a:tabLst/>
              <a:defRPr/>
            </a:pPr>
            <a:r>
              <a:rPr lang="pl-PL" b="1" dirty="0"/>
              <a:t>Błędnie wyliczone wydatki kwalifikowalne</a:t>
            </a:r>
          </a:p>
          <a:p>
            <a:pPr marL="342900" marR="0" lvl="0" indent="-34290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AutoNum type="arabicPeriod"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EBD191AD-9135-064A-F67F-63FCAC47F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4451F20-29F3-06CB-9EF6-54F230768C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A749947A-594A-B5CB-C438-1F1D03A02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459" y="2238165"/>
            <a:ext cx="8736893" cy="420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56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3461AAC7-DAEA-2482-E670-67E5A8B9CA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DA37B94-D69E-4778-362F-9CA42162589C}"/>
              </a:ext>
            </a:extLst>
          </p:cNvPr>
          <p:cNvSpPr txBox="1">
            <a:spLocks/>
          </p:cNvSpPr>
          <p:nvPr/>
        </p:nvSpPr>
        <p:spPr bwMode="auto">
          <a:xfrm>
            <a:off x="5525906" y="900113"/>
            <a:ext cx="4860560" cy="583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I. Etap tworzenia wniosku </a:t>
            </a:r>
            <a:b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</a:b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o płatność</a:t>
            </a:r>
            <a:b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</a:br>
            <a:b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</a:b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II. Etap uzupełnienia bloków wniosku o płatność</a:t>
            </a:r>
            <a:b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</a:br>
            <a:b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</a:b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III. Uwagi dotyczące wypełnienia głównych modułów CST </a:t>
            </a:r>
            <a:b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</a:b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w zakresie realizacji projektu </a:t>
            </a:r>
            <a:endParaRPr lang="pl-PL" dirty="0"/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FB583A0D-7E8D-591B-CDE4-2F127EAD3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E0CAB31B-18C4-CE06-EFE9-5D5BA78411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2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F2B86069-D99E-434D-4A0C-E2DC6CC47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78" y="1447061"/>
            <a:ext cx="5218628" cy="293243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3DDF79E-D48C-9B91-C6CF-6D77E35DD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539477"/>
            <a:ext cx="9072909" cy="6120086"/>
          </a:xfrm>
        </p:spPr>
        <p:txBody>
          <a:bodyPr/>
          <a:lstStyle/>
          <a:p>
            <a:r>
              <a:rPr lang="pl-PL" dirty="0"/>
              <a:t>Zalecenia w zakresie wzoru wniosku o płatność beneficjenta w ramach programu </a:t>
            </a:r>
            <a:r>
              <a:rPr lang="pl-PL" dirty="0" err="1"/>
              <a:t>FEnIKS</a:t>
            </a:r>
            <a:r>
              <a:rPr lang="pl-PL" dirty="0"/>
              <a:t> 2021-2027</a:t>
            </a:r>
          </a:p>
          <a:p>
            <a:r>
              <a:rPr lang="pl-PL" dirty="0"/>
              <a:t>Instrukcja użytkownika SL2021 – obszar Wnioski o płatność. Wersja dla Beneficjentów</a:t>
            </a:r>
          </a:p>
          <a:p>
            <a:r>
              <a:rPr lang="pl-PL" dirty="0"/>
              <a:t>Instrukcje użytkownika w aplikacji CST </a:t>
            </a:r>
            <a:r>
              <a:rPr lang="pl-PL" b="0" i="0" u="sng" dirty="0">
                <a:solidFill>
                  <a:srgbClr val="0D47A1"/>
                </a:solidFill>
                <a:effectLst/>
                <a:latin typeface="Open Sans" pitchFamily="2" charset="0"/>
                <a:hlinkClick r:id="rId2"/>
              </a:rPr>
              <a:t>https://instrukcje.cst2021.gov.pl</a:t>
            </a:r>
            <a:endParaRPr lang="pl-PL" b="0" i="0" dirty="0">
              <a:solidFill>
                <a:srgbClr val="000000"/>
              </a:solidFill>
              <a:effectLst/>
              <a:latin typeface="Open Sans" pitchFamily="2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D65A0A8-05E8-E135-8AB3-D54AB3158A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20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7B244DD-9870-47D2-377A-A3F4832F5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02" y="6780406"/>
            <a:ext cx="6663506" cy="658425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3F6FC506-E2C4-7E23-361D-F1C17A5A8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1710" y="2541473"/>
            <a:ext cx="3321721" cy="195603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6C98EFFA-0FDE-E217-D5DE-A13743C63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7484" y="2716803"/>
            <a:ext cx="5269552" cy="155535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DB7E3C9D-29B7-18CC-F850-E1A2BE5464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370" y="4512006"/>
            <a:ext cx="4576391" cy="2127584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3A9AD20D-8D6C-810A-2226-AF56B8697A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8738" y="4648491"/>
            <a:ext cx="3977468" cy="1986525"/>
          </a:xfrm>
          <a:prstGeom prst="rect">
            <a:avLst/>
          </a:prstGeom>
        </p:spPr>
      </p:pic>
      <p:sp>
        <p:nvSpPr>
          <p:cNvPr id="14" name="Strzałka: w prawo 13">
            <a:extLst>
              <a:ext uri="{FF2B5EF4-FFF2-40B4-BE49-F238E27FC236}">
                <a16:creationId xmlns:a16="http://schemas.microsoft.com/office/drawing/2014/main" id="{128A6110-8C21-5691-0BD8-852F4A51B25D}"/>
              </a:ext>
            </a:extLst>
          </p:cNvPr>
          <p:cNvSpPr/>
          <p:nvPr/>
        </p:nvSpPr>
        <p:spPr>
          <a:xfrm>
            <a:off x="4625849" y="3504704"/>
            <a:ext cx="460558" cy="23964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FFFF00"/>
              </a:highlight>
            </a:endParaRPr>
          </a:p>
        </p:txBody>
      </p:sp>
      <p:sp>
        <p:nvSpPr>
          <p:cNvPr id="15" name="Strzałka: w prawo 14">
            <a:extLst>
              <a:ext uri="{FF2B5EF4-FFF2-40B4-BE49-F238E27FC236}">
                <a16:creationId xmlns:a16="http://schemas.microsoft.com/office/drawing/2014/main" id="{B1A6BA72-B2D7-5DEC-380A-B7ED37DB69D6}"/>
              </a:ext>
            </a:extLst>
          </p:cNvPr>
          <p:cNvSpPr/>
          <p:nvPr/>
        </p:nvSpPr>
        <p:spPr>
          <a:xfrm>
            <a:off x="5601916" y="5336156"/>
            <a:ext cx="460558" cy="23964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Owal 5">
            <a:extLst>
              <a:ext uri="{FF2B5EF4-FFF2-40B4-BE49-F238E27FC236}">
                <a16:creationId xmlns:a16="http://schemas.microsoft.com/office/drawing/2014/main" id="{94F8FB90-967D-16D6-BBAF-3AE8CF39DCE6}"/>
              </a:ext>
            </a:extLst>
          </p:cNvPr>
          <p:cNvSpPr/>
          <p:nvPr/>
        </p:nvSpPr>
        <p:spPr>
          <a:xfrm>
            <a:off x="1189953" y="4060073"/>
            <a:ext cx="1080120" cy="4241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81728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41CC9D9-3570-F1F5-ECF3-011D406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5C606A43-3DCD-DBFD-BEF8-A1F6A0EB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82" y="5075981"/>
            <a:ext cx="9433048" cy="553510"/>
          </a:xfrm>
        </p:spPr>
        <p:txBody>
          <a:bodyPr/>
          <a:lstStyle/>
          <a:p>
            <a:pPr algn="ctr" eaLnBrk="1" hangingPunct="1"/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Dziękujemy za uwagę.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418E5255-1E55-91C6-5533-1D99C144A2B4}"/>
              </a:ext>
            </a:extLst>
          </p:cNvPr>
          <p:cNvSpPr txBox="1">
            <a:spLocks/>
          </p:cNvSpPr>
          <p:nvPr/>
        </p:nvSpPr>
        <p:spPr bwMode="auto">
          <a:xfrm>
            <a:off x="629382" y="5629491"/>
            <a:ext cx="9433048" cy="103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Zapraszamy na stronę:</a:t>
            </a:r>
          </a:p>
          <a:p>
            <a:pPr algn="ctr" eaLnBrk="1" hangingPunct="1">
              <a:lnSpc>
                <a:spcPts val="3000"/>
              </a:lnSpc>
            </a:pPr>
            <a:r>
              <a:rPr lang="pl-PL" altLang="pl-PL" sz="1400" b="0" u="sng" dirty="0">
                <a:solidFill>
                  <a:srgbClr val="00703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www.gov.pl/web/nfosigw/fundusze-europejskie-na-infrastrukture-klimat-i-srodowisko</a:t>
            </a:r>
          </a:p>
        </p:txBody>
      </p:sp>
      <p:sp>
        <p:nvSpPr>
          <p:cNvPr id="74755" name="Symbol zastępczy numeru slajdu 2" hidden="1">
            <a:extLst>
              <a:ext uri="{FF2B5EF4-FFF2-40B4-BE49-F238E27FC236}">
                <a16:creationId xmlns:a16="http://schemas.microsoft.com/office/drawing/2014/main" id="{21EEAE4B-6A9B-9FAD-8F55-1930A5D58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625B326-A187-4C68-A9E3-C464BC509609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21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6FACC1-2E1C-7635-6D2D-CBD91C1F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Etap tworzenia wniosku o płatność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342900" marR="0" lvl="0" indent="-34290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AutoNum type="arabicPeriod"/>
              <a:tabLst/>
              <a:defRPr/>
            </a:pPr>
            <a:r>
              <a:rPr lang="pl-PL" sz="1600" b="1" dirty="0"/>
              <a:t>Nieterminowe złożenie </a:t>
            </a:r>
            <a:r>
              <a:rPr lang="pl-PL" sz="1600" b="1" dirty="0" err="1"/>
              <a:t>wop</a:t>
            </a:r>
            <a:r>
              <a:rPr lang="pl-PL" sz="1600" b="1" dirty="0"/>
              <a:t> </a:t>
            </a:r>
          </a:p>
          <a:p>
            <a:pPr marL="0" indent="0" algn="l">
              <a:buNone/>
            </a:pPr>
            <a:r>
              <a:rPr lang="pl-PL" sz="1600" dirty="0">
                <a:solidFill>
                  <a:srgbClr val="000000"/>
                </a:solidFill>
              </a:rPr>
              <a:t>Zgodnie z </a:t>
            </a:r>
            <a:r>
              <a:rPr lang="pl-PL" sz="1600" b="0" i="0" u="none" strike="noStrike" baseline="0" dirty="0"/>
              <a:t>Zaleceniami w zakresie wzoru wniosku o płatność beneficjenta w ramach programu </a:t>
            </a:r>
            <a:r>
              <a:rPr lang="pl-PL" sz="1600" b="0" i="0" u="none" strike="noStrike" baseline="0" dirty="0" err="1"/>
              <a:t>FEnIKS</a:t>
            </a:r>
            <a:r>
              <a:rPr lang="pl-PL" sz="1600" b="0" i="0" u="none" strike="noStrike" baseline="0" dirty="0"/>
              <a:t> 2021-2027:</a:t>
            </a:r>
          </a:p>
          <a:p>
            <a:pPr marL="0" indent="0" algn="l">
              <a:buNone/>
            </a:pPr>
            <a:r>
              <a:rPr lang="pl-PL" sz="1600" dirty="0">
                <a:solidFill>
                  <a:srgbClr val="000000"/>
                </a:solidFill>
              </a:rPr>
              <a:t>Beneficjent zobowiązany jest do składania wniosku o płatność </a:t>
            </a:r>
            <a:r>
              <a:rPr lang="pl-PL" sz="1600" u="sng" dirty="0">
                <a:solidFill>
                  <a:srgbClr val="000000"/>
                </a:solidFill>
              </a:rPr>
              <a:t>nie rzadziej niż raz na 3 miesiące</a:t>
            </a:r>
            <a:r>
              <a:rPr lang="pl-PL" sz="1600" dirty="0">
                <a:solidFill>
                  <a:srgbClr val="000000"/>
                </a:solidFill>
              </a:rPr>
              <a:t> licząc od momentu podpisania umowy o dofinansowanie. Wniosek o płatność beneficjenta składany jest niezależnie od tego, czy beneficjent deklaruje w nim wydatki </a:t>
            </a:r>
            <a:br>
              <a:rPr lang="pl-PL" sz="1600" dirty="0">
                <a:solidFill>
                  <a:srgbClr val="000000"/>
                </a:solidFill>
              </a:rPr>
            </a:br>
            <a:r>
              <a:rPr lang="pl-PL" sz="1600" dirty="0">
                <a:solidFill>
                  <a:srgbClr val="000000"/>
                </a:solidFill>
              </a:rPr>
              <a:t>czy przedstawia jedynie postęp rzeczowy projektu (wniosek sprawozdawczy). </a:t>
            </a:r>
          </a:p>
          <a:p>
            <a:pPr marL="0" indent="0" algn="l">
              <a:buNone/>
            </a:pPr>
            <a:r>
              <a:rPr lang="pl-PL" sz="1600" dirty="0">
                <a:solidFill>
                  <a:srgbClr val="000000"/>
                </a:solidFill>
              </a:rPr>
              <a:t>Wniosek o płatność powinien zostać złożony w terminie 14 dni kalendarzowych po upływie okresu za jaki wniosek jest składany.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sz="1600" b="1" dirty="0">
                <a:solidFill>
                  <a:srgbClr val="000000"/>
                </a:solidFill>
              </a:rPr>
              <a:t>2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Błędny okres sprawozdawczy. Brak ciągłości lub nakładanie się okresów    sprawozdawczych w kolejnych </a:t>
            </a:r>
            <a:r>
              <a:rPr kumimoji="0" lang="pl-PL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wop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Data końcowa okresu, za jaki składany jest wniosek powinna pokrywać się z datą ostatniego dnia miesiąca kalendarzowego (dopuszczalny wyjątek </a:t>
            </a:r>
            <a:r>
              <a:rPr kumimoji="0" lang="pl-P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wop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rozliczający zaliczkę, </a:t>
            </a:r>
            <a:r>
              <a:rPr kumimoji="0" lang="pl-P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wop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b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 zaliczkę).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Należy zapewnić ciągłość i nie nakładanie się okresów sprawozdawczych w kolejnych </a:t>
            </a:r>
            <a:r>
              <a:rPr kumimoji="0" lang="pl-P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wop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b="1" dirty="0">
              <a:solidFill>
                <a:srgbClr val="000000"/>
              </a:solidFill>
            </a:endParaRP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5846810-B0F1-C8C0-BBF3-910242C68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24694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5F3AE-FC57-DE9C-A0C4-62F2CD737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516A793-9DBE-8084-624B-476F1230B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3. Brak części sprawozdawczej w </a:t>
            </a:r>
            <a:r>
              <a:rPr kumimoji="0" lang="pl-PL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wop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  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 przypadku każdego rodzaju wniosku o płatność (w tym o zaliczkę lub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o płatność końcową) beneficjent zaznacza obowiązkowo wniosek sprawozdawczy i wypełnia pola w tym zakresie.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b="1" dirty="0">
                <a:solidFill>
                  <a:srgbClr val="000000"/>
                </a:solidFill>
              </a:rPr>
              <a:t>4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. Złożenie szybkiego wniosku o zaliczkę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(nie zawiera części sprawozdawczej)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5. Podpisanie </a:t>
            </a:r>
            <a:r>
              <a:rPr kumimoji="0" lang="pl-PL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wop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przez osobę nieuprawnioną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Wraz z pierwszym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wop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należy złożyć </a:t>
            </a:r>
            <a:r>
              <a:rPr kumimoji="0" lang="pl-PL" sz="1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oświadczenie z Listą osób upoważnionych do podpisania wniosku o płatność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. Konieczna aktualizacja w przypadku zmiany uprawnionego.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28662C51-5A5B-197A-F98C-13161BAEA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2715C7B-79F7-214D-ED16-3EA9C9E1A7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24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91916-50AC-5A0A-1481-669492150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5BB9A2-D651-7681-4A8F-CEBEE55A5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pPr algn="ctr"/>
            <a:r>
              <a:rPr lang="pl-PL" dirty="0">
                <a:latin typeface="CIDFont+F1"/>
              </a:rPr>
              <a:t>Blok danych – Postęp rzeczowy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BF6D9B-CF30-5398-AEF4-8EFCDB99F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1. Brak wypełnionego pola Problemy napotkane w trakcie weryfikacji  projektu oraz Planowany przebieg realizacji projektu w bloku danych Postęp rzeczowy. </a:t>
            </a:r>
          </a:p>
          <a:p>
            <a:pPr marL="342900" indent="-342900">
              <a:buFont typeface="+mj-lt"/>
              <a:buAutoNum type="arabicPeriod"/>
            </a:pPr>
            <a:endParaRPr lang="pl-PL" b="1" dirty="0"/>
          </a:p>
          <a:p>
            <a:pPr marL="342900" indent="-342900">
              <a:buFont typeface="+mj-lt"/>
              <a:buAutoNum type="arabicPeriod"/>
            </a:pPr>
            <a:endParaRPr lang="pl-PL" b="1" dirty="0"/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dirty="0">
              <a:latin typeface="CIDFont+F5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dirty="0">
              <a:latin typeface="CIDFont+F5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dirty="0">
              <a:latin typeface="CIDFont+F5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dirty="0"/>
              <a:t>Należy przedstawić informacje o ewentualnych problemach napotkanych </a:t>
            </a:r>
            <a:br>
              <a:rPr lang="pl-PL" dirty="0"/>
            </a:br>
            <a:r>
              <a:rPr lang="pl-PL" dirty="0"/>
              <a:t>w trakcie realizacji projektu w okresie objętym wnioskiem o płatność beneficjenta, zadaniach planowanych do realizacji, a nie zrealizowanych w tym okresie wraz z podaniem powodów odstąpienia Beneficjenta od realizacji określonych zadań, bądź wskazaniem przyczyn, uniemożliwiających realizację konkretnych zadań</a:t>
            </a:r>
            <a:r>
              <a:rPr lang="pl-PL" dirty="0">
                <a:latin typeface="CIDFont+F5"/>
              </a:rPr>
              <a:t>.</a:t>
            </a:r>
            <a:endParaRPr lang="pl-PL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54718139-198C-8C5F-2D9D-D40AC58E4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EBD5D62-4257-346F-7BC6-0361C6A42F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D0BD0FCF-38CB-9B20-68E0-FC8CA1A51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458" y="2539654"/>
            <a:ext cx="6984776" cy="167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70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D431E-4DF6-5783-D2CF-008FC8DA2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112A52F9-DD53-38A6-B0DE-A2C4A0E8AA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7554" y="1203890"/>
            <a:ext cx="5761219" cy="1371719"/>
          </a:xfrm>
          <a:prstGeom prst="rect">
            <a:avLst/>
          </a:prstGeom>
        </p:spPr>
      </p:pic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360D092-7830-4A8D-9841-E4EA089B2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F1A43B3-E532-82E8-2E67-43310B0330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D6A0A92-06B3-D2AD-F5DF-F4234AE3221A}"/>
              </a:ext>
            </a:extLst>
          </p:cNvPr>
          <p:cNvSpPr txBox="1"/>
          <p:nvPr/>
        </p:nvSpPr>
        <p:spPr>
          <a:xfrm>
            <a:off x="1097434" y="3187182"/>
            <a:ext cx="83529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Z uwagi na ograniczoną liczbę znaków w tym polu należy podać przede wszystkim informacje dotyczące tylko tych zadań, w których planuje się działania. </a:t>
            </a:r>
            <a:endParaRPr lang="pl-PL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832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41116-F88D-3349-17AD-71C6F6C8F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908E8B-487A-0041-55C1-F658B6226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539477"/>
            <a:ext cx="8640763" cy="6120086"/>
          </a:xfrm>
        </p:spPr>
        <p:txBody>
          <a:bodyPr/>
          <a:lstStyle/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lang="pl-PL" b="1" dirty="0"/>
              <a:t>2</a:t>
            </a:r>
            <a:r>
              <a:rPr lang="pl-PL" dirty="0"/>
              <a:t>. </a:t>
            </a:r>
            <a:r>
              <a:rPr lang="pl-PL" sz="1600" b="1" dirty="0"/>
              <a:t>Brak informacji/oświadczenia potwierdzającego, że projekt jest realizowany zgodnie z zasadami równościowymi.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sz="1600" b="1" dirty="0"/>
          </a:p>
          <a:p>
            <a:pPr lvl="0"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u="sng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Horyzontalne zasady równościowe:</a:t>
            </a:r>
          </a:p>
          <a:p>
            <a:pPr marL="0" lvl="0" indent="0">
              <a:lnSpc>
                <a:spcPct val="100000"/>
              </a:lnSpc>
              <a:buClr>
                <a:srgbClr val="003399"/>
              </a:buClr>
              <a:buNone/>
            </a:pP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Beneficjenci oraz wszystkie instytucje wdrażające Program zobowiązane są do przestrzegania horyzontalnych zasad równościowych:</a:t>
            </a:r>
          </a:p>
          <a:p>
            <a:pPr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zasady równości szans i niedyskryminacji, w tym dostępności dla osób </a:t>
            </a:r>
            <a:b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z niepełnosprawnościami</a:t>
            </a:r>
          </a:p>
          <a:p>
            <a:pPr lvl="0"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zasady równości kobiet i mężczyzn</a:t>
            </a:r>
          </a:p>
          <a:p>
            <a:pPr lvl="0"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pl-PL" dirty="0">
              <a:solidFill>
                <a:srgbClr val="000000"/>
              </a:solidFill>
              <a:latin typeface="Calibri" panose="020F0502020204030204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u="sng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Horyzontalne warunki podstawowe:</a:t>
            </a:r>
          </a:p>
          <a:p>
            <a:pPr marL="0" lvl="0" indent="0">
              <a:lnSpc>
                <a:spcPct val="100000"/>
              </a:lnSpc>
              <a:buClr>
                <a:srgbClr val="003399"/>
              </a:buClr>
              <a:buNone/>
            </a:pP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Na każdym etapie realizacji, projekty dofinansowane w ramach </a:t>
            </a:r>
            <a:r>
              <a:rPr lang="pl-PL" dirty="0" err="1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FEnIKS</a:t>
            </a: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muszą być zgodne z:</a:t>
            </a:r>
          </a:p>
          <a:p>
            <a:pPr lvl="0"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Kartą Praw Podstawowych (KPP)</a:t>
            </a:r>
          </a:p>
          <a:p>
            <a:pPr lvl="0">
              <a:lnSpc>
                <a:spcPct val="100000"/>
              </a:lnSpc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Konwencją o prawach osób niepełnosprawnych (KPON)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pl-PL" dirty="0">
              <a:effectLst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endParaRPr lang="pl-PL" u="sng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endParaRPr lang="pl-PL" sz="16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endParaRPr lang="pl-PL" sz="16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b="1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23D41841-AE77-83D1-7BA0-F080C0CBB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3159897-56C8-3925-0BB1-E9FB0831F8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7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0BCA1-9884-CDBD-A15C-A14CE028D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898D5C4-2890-4000-AABC-4232B7E74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611485"/>
            <a:ext cx="8640763" cy="6048078"/>
          </a:xfr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Beneficjent zobowiązany jest do przekazywania we wnioskach o płatność  informacji o  podjętych działaniach równościowych w realizowanym projekcie.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Zalecenia IW: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1. W przypadku gdy we wniosku o płatność rozliczane są wydatki dotyczące działań,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przy realizacji których powinny być stosowane zasady równościowe i zostały one opisane we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wniosku o dofinansowanie projektu - </a:t>
            </a:r>
            <a:r>
              <a:rPr kumimoji="0" lang="pl-PL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 Bloku danych Postęp rzeczowy, pole Stan realizacji zadania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Beneficjent powinien opisać jakie działania wyrównujące szanse zostały  zrealizowane oraz w jaki sposób ich realizacja wpłynęła na sytuację osób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 niepełnosprawnościami, a także na równość kobiet i mężczyzn lub innych grup,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wskazanych we wniosku o dofinansowanie.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kumimoji="0" lang="pl-PL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Każdorazowe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załączenie do wniosku o płatność  Oświadczenia, iż projekt realizowany jest zgodnie z zasadą równości szans i niedyskryminacji oraz zasadą równości kobiet i mężczyzn, w projekcie umożliwiono wszystkim osobom sprawiedliwe i pełne uczestnictwo w działaniach projektowych i korzystanie z efektów projektu.  Jednocześnie Beneficjent potwierdza,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że realizacja projektu nie narusza postanowień Karty Praw Podstawowych Unii Europejskiej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 dnia 26 października 2012 r. (KPP)  oraz Konwencji o Prawach Osób Niepełnosprawnych </a:t>
            </a:r>
            <a:b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 dnia 13 grudnia 2006 r. (KPON).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Oświadczenie należy dołączyć w CST do wniosku o płatność w bloku Załączniki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lvl="0" indent="0">
              <a:buClr>
                <a:srgbClr val="003399"/>
              </a:buClr>
              <a:buNone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17B805D3-6607-7A1E-E7F4-A18F6FB7A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2B59F95-E36C-5F84-EAC6-086156E81C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808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41E7C-FAA8-BB23-B5AE-8D7B38E6D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473FB5-BB35-297E-FC10-42E7E35E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90641"/>
            <a:ext cx="8640763" cy="724900"/>
          </a:xfrm>
        </p:spPr>
        <p:txBody>
          <a:bodyPr/>
          <a:lstStyle/>
          <a:p>
            <a:pPr algn="ctr"/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Blok danych – Zestawienie dokumentów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5F8F2B9-AFDC-5978-B412-86FCB9CF6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1115541"/>
            <a:ext cx="8640763" cy="5544022"/>
          </a:xfrm>
        </p:spPr>
        <p:txBody>
          <a:bodyPr/>
          <a:lstStyle/>
          <a:p>
            <a:pPr marL="342900" marR="0" lvl="0" indent="-34290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AutoNum type="arabicPeriod"/>
              <a:tabLst/>
              <a:defRPr/>
            </a:pPr>
            <a:r>
              <a:rPr lang="pl-PL" b="1" dirty="0"/>
              <a:t>Błędny numer dokumentu księgowego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u="sng" dirty="0"/>
              <a:t>W polu Numer dokumentu </a:t>
            </a:r>
            <a:r>
              <a:rPr lang="pl-PL" dirty="0"/>
              <a:t>nie wpisujemy dodatkowych informacji typu: faktura nr, faktura VAT 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2</a:t>
            </a:r>
            <a:r>
              <a:rPr lang="pl-PL" b="1" dirty="0"/>
              <a:t>. Data zapłaty niezgodna z załączoną dokumentacją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W polu </a:t>
            </a:r>
            <a:r>
              <a:rPr lang="pl-PL" u="sng" dirty="0"/>
              <a:t>Data zapłaty </a:t>
            </a:r>
            <a:r>
              <a:rPr lang="pl-PL" dirty="0"/>
              <a:t>– możliwość wskazania granicznych dat dokonania płatności (tj. najwcześniejszą i najpóźniejszą).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 3. </a:t>
            </a:r>
            <a:r>
              <a:rPr lang="pl-PL" b="1" dirty="0"/>
              <a:t>Nieprawidłowo opisana Nazwa towaru i usługi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W przypadku kontraktów niezarejestrowanych w module Zamówienia publiczne, w </a:t>
            </a:r>
            <a:r>
              <a:rPr lang="pl-PL" u="sng" dirty="0"/>
              <a:t>polu Nazwa towaru lub usługi </a:t>
            </a:r>
            <a:r>
              <a:rPr lang="pl-PL" dirty="0"/>
              <a:t>należy podać </a:t>
            </a:r>
            <a:r>
              <a:rPr lang="pl-PL" b="1" dirty="0"/>
              <a:t>numer umowy/zlecenia/ podstawy dokonania wydatku z wykonawcą oraz datę zawarcia kontraktu </a:t>
            </a:r>
            <a:br>
              <a:rPr lang="pl-PL" b="1" dirty="0"/>
            </a:br>
            <a:r>
              <a:rPr lang="pl-PL" b="1" dirty="0"/>
              <a:t>i nazwę wykonawcy.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dirty="0"/>
              <a:t>W </a:t>
            </a:r>
            <a:r>
              <a:rPr lang="pl-PL" u="sng" dirty="0"/>
              <a:t>polu Numer kontraktu </a:t>
            </a:r>
            <a:r>
              <a:rPr lang="pl-PL" dirty="0"/>
              <a:t>podajemy numery kontraktów zarejestrowanych </a:t>
            </a:r>
            <a:br>
              <a:rPr lang="pl-PL" dirty="0"/>
            </a:br>
            <a:r>
              <a:rPr lang="pl-PL" dirty="0"/>
              <a:t>w module Zamówienia publiczne.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endParaRPr lang="pl-PL" b="1" dirty="0"/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r>
              <a:rPr lang="pl-PL" b="1" dirty="0"/>
              <a:t> </a:t>
            </a:r>
          </a:p>
          <a:p>
            <a:pPr marL="0" marR="0" lvl="0" indent="0" algn="l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None/>
              <a:tabLst/>
              <a:defRPr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869AB07C-D115-6F90-BE3B-8A288D602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E0A5436-CED0-181C-B9E2-81CA79292A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6BE7B-80CB-4926-B646-E23E8BCBFE23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52525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0</TotalTime>
  <Words>1595</Words>
  <Application>Microsoft Office PowerPoint</Application>
  <PresentationFormat>Niestandardowy</PresentationFormat>
  <Paragraphs>160</Paragraphs>
  <Slides>21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8" baseType="lpstr">
      <vt:lpstr>Arial</vt:lpstr>
      <vt:lpstr>Calibri</vt:lpstr>
      <vt:lpstr>CIDFont+F1</vt:lpstr>
      <vt:lpstr>CIDFont+F5</vt:lpstr>
      <vt:lpstr>Open Sans</vt:lpstr>
      <vt:lpstr>Symbol</vt:lpstr>
      <vt:lpstr>Motyw pakietu Office</vt:lpstr>
      <vt:lpstr>Slajd tytułowy</vt:lpstr>
      <vt:lpstr>Najważniejsze informacje</vt:lpstr>
      <vt:lpstr>Etap tworzenia wniosku o płatność</vt:lpstr>
      <vt:lpstr>Prezentacja programu PowerPoint</vt:lpstr>
      <vt:lpstr>Blok danych – Postęp rzeczowy </vt:lpstr>
      <vt:lpstr>Prezentacja programu PowerPoint</vt:lpstr>
      <vt:lpstr>Prezentacja programu PowerPoint</vt:lpstr>
      <vt:lpstr>Prezentacja programu PowerPoint</vt:lpstr>
      <vt:lpstr>Blok danych – Zestawienie dokumentów</vt:lpstr>
      <vt:lpstr>Prezentacja programu PowerPoint</vt:lpstr>
      <vt:lpstr>Przykład: wop rozliczający zaliczkę, refundacyjny, sprawozdawczy</vt:lpstr>
      <vt:lpstr>Prezentacja programu PowerPoint</vt:lpstr>
      <vt:lpstr>8. Nieprawidłowy opis dokumentu księgowego</vt:lpstr>
      <vt:lpstr>Zalecany wzór opisu dokumentu księgowego :</vt:lpstr>
      <vt:lpstr>Moduł – Uproszczone metody rozliczania </vt:lpstr>
      <vt:lpstr>Blok danych – Załączniki </vt:lpstr>
      <vt:lpstr>Moduł Baza Personelu </vt:lpstr>
      <vt:lpstr>Moduł Zamówienia Publiczne </vt:lpstr>
      <vt:lpstr>Moduł Harmonogram Płatności </vt:lpstr>
      <vt:lpstr>Prezentacja programu PowerPoint</vt:lpstr>
      <vt:lpstr>Dziękujemy za uwagę.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Wzór prezentacji FEnIKS</dc:title>
  <dc:creator/>
  <cp:lastModifiedBy/>
  <cp:revision>1</cp:revision>
  <dcterms:created xsi:type="dcterms:W3CDTF">2023-09-15T11:09:44Z</dcterms:created>
  <dcterms:modified xsi:type="dcterms:W3CDTF">2025-12-15T10:53:47Z</dcterms:modified>
</cp:coreProperties>
</file>